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92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8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9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3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4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87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459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76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2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E7342-9D23-421C-97D4-41FB69A36DD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86989-9D88-4DA6-AF06-8D0F0E041A8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>
                <a:ln w="3175">
                  <a:solidFill>
                    <a:prstClr val="white">
                      <a:alpha val="65000"/>
                    </a:prstClr>
                  </a:solidFill>
                </a:ln>
                <a:solidFill>
                  <a:srgbClr val="FF0000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Times New Roman"/>
                <a:ea typeface="+mn-ea"/>
                <a:cs typeface="+mn-cs"/>
              </a:rPr>
              <a:t>СПП </a:t>
            </a:r>
            <a:br>
              <a:rPr lang="ru-RU" sz="5400" dirty="0">
                <a:ln w="3175">
                  <a:solidFill>
                    <a:prstClr val="white">
                      <a:alpha val="65000"/>
                    </a:prstClr>
                  </a:solidFill>
                </a:ln>
                <a:solidFill>
                  <a:srgbClr val="FF0000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5400" dirty="0">
                <a:ln w="3175">
                  <a:solidFill>
                    <a:prstClr val="white">
                      <a:alpha val="65000"/>
                    </a:prstClr>
                  </a:solidFill>
                </a:ln>
                <a:solidFill>
                  <a:srgbClr val="FF0000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Times New Roman"/>
                <a:ea typeface="+mn-ea"/>
                <a:cs typeface="+mn-cs"/>
              </a:rPr>
              <a:t>с </a:t>
            </a:r>
            <a:r>
              <a:rPr lang="ru-RU" sz="5400" dirty="0" smtClean="0">
                <a:ln w="3175">
                  <a:solidFill>
                    <a:prstClr val="white">
                      <a:alpha val="65000"/>
                    </a:prstClr>
                  </a:solidFill>
                </a:ln>
                <a:solidFill>
                  <a:srgbClr val="FF0000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Times New Roman"/>
                <a:ea typeface="+mn-ea"/>
                <a:cs typeface="+mn-cs"/>
              </a:rPr>
              <a:t>придаточным условия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5704"/>
          </a:xfrm>
        </p:spPr>
        <p:txBody>
          <a:bodyPr/>
          <a:lstStyle/>
          <a:p>
            <a:r>
              <a:rPr lang="ru-RU" dirty="0" smtClean="0"/>
              <a:t>Урок русского языка в 9 классе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4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вая круглая скобка 1"/>
          <p:cNvSpPr/>
          <p:nvPr/>
        </p:nvSpPr>
        <p:spPr>
          <a:xfrm>
            <a:off x="1187624" y="1556792"/>
            <a:ext cx="432048" cy="1224136"/>
          </a:xfrm>
          <a:prstGeom prst="lef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авая круглая скобка 2"/>
          <p:cNvSpPr/>
          <p:nvPr/>
        </p:nvSpPr>
        <p:spPr>
          <a:xfrm>
            <a:off x="2915816" y="1556792"/>
            <a:ext cx="360040" cy="1224136"/>
          </a:xfrm>
          <a:prstGeom prst="rightBracket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Двойные круглые скобки 3"/>
          <p:cNvSpPr/>
          <p:nvPr/>
        </p:nvSpPr>
        <p:spPr>
          <a:xfrm>
            <a:off x="3995936" y="1556791"/>
            <a:ext cx="3240360" cy="3747903"/>
          </a:xfrm>
          <a:prstGeom prst="bracketPair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2060848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prstClr val="black"/>
                </a:solidFill>
              </a:rPr>
              <a:t>,</a:t>
            </a:r>
            <a:endParaRPr lang="ru-RU" sz="44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1876470"/>
            <a:ext cx="2628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е</a:t>
            </a:r>
            <a:r>
              <a:rPr lang="ru-RU" sz="2800" b="1" dirty="0" smtClean="0">
                <a:solidFill>
                  <a:srgbClr val="7030A0"/>
                </a:solidFill>
              </a:rPr>
              <a:t>сли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е</a:t>
            </a:r>
            <a:r>
              <a:rPr lang="ru-RU" sz="2800" b="1" dirty="0" smtClean="0">
                <a:solidFill>
                  <a:srgbClr val="7030A0"/>
                </a:solidFill>
              </a:rPr>
              <a:t>жели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к</a:t>
            </a:r>
            <a:r>
              <a:rPr lang="ru-RU" sz="2800" b="1" dirty="0" smtClean="0">
                <a:solidFill>
                  <a:srgbClr val="7030A0"/>
                </a:solidFill>
              </a:rPr>
              <a:t>оли (коль)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к</a:t>
            </a:r>
            <a:r>
              <a:rPr lang="ru-RU" sz="2800" b="1" dirty="0" smtClean="0">
                <a:solidFill>
                  <a:srgbClr val="7030A0"/>
                </a:solidFill>
              </a:rPr>
              <a:t>ак скоро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к</a:t>
            </a:r>
            <a:r>
              <a:rPr lang="ru-RU" sz="2800" b="1" dirty="0" smtClean="0">
                <a:solidFill>
                  <a:srgbClr val="7030A0"/>
                </a:solidFill>
              </a:rPr>
              <a:t>огда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кабы</a:t>
            </a:r>
          </a:p>
        </p:txBody>
      </p:sp>
      <p:sp>
        <p:nvSpPr>
          <p:cNvPr id="7" name="Выгнутая вверх стрелка 6"/>
          <p:cNvSpPr/>
          <p:nvPr/>
        </p:nvSpPr>
        <p:spPr>
          <a:xfrm>
            <a:off x="1979712" y="980728"/>
            <a:ext cx="3240360" cy="4320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6598" y="149731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</a:rPr>
              <a:t>ри каком условии?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4328" y="3068960"/>
            <a:ext cx="1440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+ бы</a:t>
            </a:r>
          </a:p>
          <a:p>
            <a:r>
              <a:rPr lang="ru-RU" sz="2400" dirty="0" smtClean="0"/>
              <a:t>(иногда)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175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140" y="298167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/>
                <a:ea typeface="Calibri"/>
              </a:rPr>
              <a:t>Найдите СПП с придаточным условия</a:t>
            </a:r>
            <a:r>
              <a:rPr lang="ru-RU" sz="3200" dirty="0">
                <a:solidFill>
                  <a:srgbClr val="FF0000"/>
                </a:solidFill>
                <a:latin typeface="Times New Roman"/>
                <a:ea typeface="Calibri"/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846290"/>
            <a:ext cx="4536504" cy="561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1-й вариант.</a:t>
            </a:r>
            <a:endParaRPr lang="ru-RU" sz="2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1)  Когда бричка была уже на краю деревни, Чичиков подозвал к себе первого мужика.</a:t>
            </a:r>
            <a:endParaRPr lang="ru-RU" sz="2400" dirty="0">
              <a:solidFill>
                <a:srgbClr val="00B05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2)  Он тоже был несколько смущён, хотя старался не показывать этого.</a:t>
            </a:r>
            <a:endParaRPr lang="ru-RU" sz="2400" dirty="0">
              <a:solidFill>
                <a:srgbClr val="00B05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3)  Враг был вчетверо сильнее, если считать скопление его резервов.</a:t>
            </a:r>
            <a:endParaRPr lang="ru-RU" sz="2400" dirty="0">
              <a:solidFill>
                <a:srgbClr val="00B05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4)  Вы поймёте это, когда поживёте здесь ещё какое-то время.</a:t>
            </a:r>
            <a:endParaRPr lang="ru-RU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5528" y="855468"/>
            <a:ext cx="4248472" cy="494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2-й вариант.</a:t>
            </a:r>
            <a:endParaRPr lang="ru-RU" sz="24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1)</a:t>
            </a:r>
            <a:r>
              <a:rPr lang="ru-RU" sz="2400" b="1" dirty="0">
                <a:solidFill>
                  <a:srgbClr val="7030A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Если завтра будет такая же погода, то я утренним поездом поеду в город.</a:t>
            </a:r>
            <a:endParaRPr lang="ru-RU" sz="2400" dirty="0">
              <a:solidFill>
                <a:srgbClr val="7030A0"/>
              </a:solidFill>
              <a:latin typeface="Arial CYR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2) «Антилопа-гну» приняла присмиревшего грубияна и покатила дальше, колыхаясь, как погребальная колесница.</a:t>
            </a:r>
            <a:endParaRPr lang="ru-RU" sz="2400" dirty="0">
              <a:solidFill>
                <a:srgbClr val="7030A0"/>
              </a:solidFill>
              <a:latin typeface="Arial CYR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3) А какая операция, когда человеку перевалило за шестьдесят! </a:t>
            </a:r>
            <a:endParaRPr lang="ru-RU" sz="2400" dirty="0">
              <a:solidFill>
                <a:srgbClr val="7030A0"/>
              </a:solidFill>
              <a:latin typeface="Arial CYR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Times New Roman"/>
                <a:ea typeface="Times New Roman"/>
              </a:rPr>
              <a:t>4) Это произошло в то время, когда никого не было.</a:t>
            </a:r>
            <a:endParaRPr lang="ru-RU" sz="2400" dirty="0">
              <a:solidFill>
                <a:srgbClr val="7030A0"/>
              </a:solidFill>
              <a:effectLst/>
              <a:latin typeface="Arial CYR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4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276247"/>
              </p:ext>
            </p:extLst>
          </p:nvPr>
        </p:nvGraphicFramePr>
        <p:xfrm>
          <a:off x="357158" y="1628800"/>
          <a:ext cx="8572560" cy="472915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86280"/>
                <a:gridCol w="4286280"/>
              </a:tblGrid>
              <a:tr h="4729159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уроке я </a:t>
                      </a: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работал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endParaRPr lang="ru-RU" sz="24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Своей работой на уроке </a:t>
                      </a: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24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Материал урока мне был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активно / </a:t>
                      </a: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пассивно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доволен / не доволен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24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понятен </a:t>
                      </a: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 не понятен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полезен / бесполезен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интересен / </a:t>
                      </a:r>
                      <a:r>
                        <a:rPr lang="ru-RU" sz="24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скучен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683568" y="836712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>
              <a:spcBef>
                <a:spcPct val="0"/>
              </a:spcBef>
            </a:pPr>
            <a:endParaRPr lang="ru-RU" sz="4400" b="1" i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57072114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43834" y="3643314"/>
            <a:ext cx="1285884" cy="12144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51354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Рефлексия 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1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Домашнее задание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&amp;</a:t>
            </a:r>
            <a:r>
              <a:rPr lang="ru-RU" dirty="0" smtClean="0">
                <a:solidFill>
                  <a:srgbClr val="00B050"/>
                </a:solidFill>
              </a:rPr>
              <a:t> 24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Упр. 203, 204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5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200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СПП  с придаточным условия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СПП  с придаточным условия</dc:title>
  <dc:creator>Дом</dc:creator>
  <cp:lastModifiedBy>Дом</cp:lastModifiedBy>
  <cp:revision>3</cp:revision>
  <dcterms:created xsi:type="dcterms:W3CDTF">2016-11-15T15:39:56Z</dcterms:created>
  <dcterms:modified xsi:type="dcterms:W3CDTF">2016-11-15T17:53:13Z</dcterms:modified>
</cp:coreProperties>
</file>